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72" r:id="rId3"/>
    <p:sldId id="276" r:id="rId4"/>
    <p:sldId id="277" r:id="rId5"/>
    <p:sldId id="278" r:id="rId6"/>
    <p:sldId id="280" r:id="rId7"/>
    <p:sldId id="281" r:id="rId8"/>
    <p:sldId id="282" r:id="rId9"/>
    <p:sldId id="301" r:id="rId10"/>
    <p:sldId id="306" r:id="rId11"/>
    <p:sldId id="384" r:id="rId12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0E10A58-4D81-4623-BB6C-2C98692BE2F8}">
          <p14:sldIdLst>
            <p14:sldId id="256"/>
            <p14:sldId id="272"/>
            <p14:sldId id="276"/>
            <p14:sldId id="277"/>
            <p14:sldId id="278"/>
            <p14:sldId id="280"/>
            <p14:sldId id="281"/>
            <p14:sldId id="282"/>
            <p14:sldId id="301"/>
            <p14:sldId id="306"/>
          </p14:sldIdLst>
        </p14:section>
        <p14:section name="Раздел без заголовка" id="{8A3698CC-8937-4391-9A59-92FE7ADC565A}">
          <p14:sldIdLst>
            <p14:sldId id="38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7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17675" y="214071"/>
            <a:ext cx="6708648" cy="10687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756F6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756F6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756F6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1/27/2021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756F6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1/27/2021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1/27/2021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40939" y="154889"/>
            <a:ext cx="7262121" cy="16662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756F6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66188" y="2482393"/>
            <a:ext cx="5611622" cy="1479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05256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79498" y="937971"/>
            <a:ext cx="4803140" cy="4050665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966469" marR="582930" indent="-368935">
              <a:lnSpc>
                <a:spcPts val="5190"/>
              </a:lnSpc>
              <a:spcBef>
                <a:spcPts val="750"/>
              </a:spcBef>
              <a:tabLst>
                <a:tab pos="1819910" algn="l"/>
              </a:tabLst>
            </a:pPr>
            <a:r>
              <a:rPr sz="4800" b="1" dirty="0">
                <a:solidFill>
                  <a:srgbClr val="FFFFFF"/>
                </a:solidFill>
                <a:latin typeface="Calibri"/>
                <a:cs typeface="Calibri"/>
              </a:rPr>
              <a:t>Как	</a:t>
            </a:r>
            <a:r>
              <a:rPr sz="4800" b="1" spc="-5" dirty="0">
                <a:solidFill>
                  <a:srgbClr val="FFFFFF"/>
                </a:solidFill>
                <a:latin typeface="Calibri"/>
                <a:cs typeface="Calibri"/>
              </a:rPr>
              <a:t>выйти</a:t>
            </a:r>
            <a:r>
              <a:rPr sz="48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00" b="1" dirty="0">
                <a:solidFill>
                  <a:srgbClr val="FFFFFF"/>
                </a:solidFill>
                <a:latin typeface="Calibri"/>
                <a:cs typeface="Calibri"/>
              </a:rPr>
              <a:t>из  </a:t>
            </a:r>
            <a:r>
              <a:rPr sz="4800" b="1" spc="-5" dirty="0">
                <a:solidFill>
                  <a:srgbClr val="D8E2F3"/>
                </a:solidFill>
                <a:latin typeface="Calibri"/>
                <a:cs typeface="Calibri"/>
              </a:rPr>
              <a:t>конфликта</a:t>
            </a:r>
            <a:endParaRPr sz="4800">
              <a:latin typeface="Calibri"/>
              <a:cs typeface="Calibri"/>
            </a:endParaRPr>
          </a:p>
          <a:p>
            <a:pPr marL="542925">
              <a:lnSpc>
                <a:spcPts val="4820"/>
              </a:lnSpc>
            </a:pPr>
            <a:r>
              <a:rPr sz="4800" b="1" spc="-5" dirty="0">
                <a:solidFill>
                  <a:srgbClr val="FFFFFF"/>
                </a:solidFill>
                <a:latin typeface="Calibri"/>
                <a:cs typeface="Calibri"/>
              </a:rPr>
              <a:t>со</a:t>
            </a:r>
            <a:r>
              <a:rPr sz="48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00" b="1" spc="-5" dirty="0">
                <a:solidFill>
                  <a:srgbClr val="FFFFFF"/>
                </a:solidFill>
                <a:latin typeface="Calibri"/>
                <a:cs typeface="Calibri"/>
              </a:rPr>
              <a:t>взрослыми</a:t>
            </a:r>
            <a:endParaRPr sz="4800">
              <a:latin typeface="Calibri"/>
              <a:cs typeface="Calibri"/>
            </a:endParaRPr>
          </a:p>
          <a:p>
            <a:pPr marL="12700" marR="5080" indent="1322705">
              <a:lnSpc>
                <a:spcPts val="5190"/>
              </a:lnSpc>
              <a:spcBef>
                <a:spcPts val="360"/>
              </a:spcBef>
            </a:pPr>
            <a:r>
              <a:rPr sz="4800" b="1" spc="-5" dirty="0">
                <a:solidFill>
                  <a:srgbClr val="FFFFFF"/>
                </a:solidFill>
                <a:latin typeface="Calibri"/>
                <a:cs typeface="Calibri"/>
              </a:rPr>
              <a:t>детьми,  сохранив нервы</a:t>
            </a:r>
            <a:r>
              <a:rPr sz="4800" b="1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00" b="1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endParaRPr sz="4800">
              <a:latin typeface="Calibri"/>
              <a:cs typeface="Calibri"/>
            </a:endParaRPr>
          </a:p>
          <a:p>
            <a:pPr marL="600710">
              <a:lnSpc>
                <a:spcPts val="5105"/>
              </a:lnSpc>
            </a:pPr>
            <a:r>
              <a:rPr sz="4800" b="1" dirty="0">
                <a:solidFill>
                  <a:srgbClr val="FFFFFF"/>
                </a:solidFill>
                <a:latin typeface="Calibri"/>
                <a:cs typeface="Calibri"/>
              </a:rPr>
              <a:t>спокойствие?</a:t>
            </a:r>
            <a:endParaRPr sz="4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87955" y="459435"/>
            <a:ext cx="6358255" cy="1562735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065" marR="5080" algn="ctr">
              <a:lnSpc>
                <a:spcPts val="3890"/>
              </a:lnSpc>
              <a:spcBef>
                <a:spcPts val="590"/>
              </a:spcBef>
            </a:pPr>
            <a:r>
              <a:rPr dirty="0">
                <a:solidFill>
                  <a:srgbClr val="E13A76"/>
                </a:solidFill>
              </a:rPr>
              <a:t>Конфликт </a:t>
            </a:r>
            <a:r>
              <a:rPr dirty="0"/>
              <a:t>– отсутствие</a:t>
            </a:r>
            <a:r>
              <a:rPr spc="-114" dirty="0"/>
              <a:t> </a:t>
            </a:r>
            <a:r>
              <a:rPr dirty="0"/>
              <a:t>согласия  между вами</a:t>
            </a:r>
            <a:r>
              <a:rPr spc="-70" dirty="0"/>
              <a:t> </a:t>
            </a:r>
            <a:r>
              <a:rPr dirty="0"/>
              <a:t>и</a:t>
            </a:r>
          </a:p>
          <a:p>
            <a:pPr algn="ctr">
              <a:lnSpc>
                <a:spcPts val="3829"/>
              </a:lnSpc>
            </a:pPr>
            <a:r>
              <a:rPr spc="-5" dirty="0"/>
              <a:t>вашим </a:t>
            </a:r>
            <a:r>
              <a:rPr dirty="0"/>
              <a:t>взрослым</a:t>
            </a:r>
            <a:r>
              <a:rPr spc="-60" dirty="0"/>
              <a:t> </a:t>
            </a:r>
            <a:r>
              <a:rPr dirty="0"/>
              <a:t>ребенком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2523744"/>
            <a:ext cx="9144000" cy="39867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0314" y="2410967"/>
            <a:ext cx="8721090" cy="13970"/>
          </a:xfrm>
          <a:custGeom>
            <a:avLst/>
            <a:gdLst/>
            <a:ahLst/>
            <a:cxnLst/>
            <a:rect l="l" t="t" r="r" b="b"/>
            <a:pathLst>
              <a:path w="8721090" h="13969">
                <a:moveTo>
                  <a:pt x="0" y="0"/>
                </a:moveTo>
                <a:lnTo>
                  <a:pt x="8720960" y="13589"/>
                </a:lnTo>
              </a:path>
            </a:pathLst>
          </a:custGeom>
          <a:ln w="18288">
            <a:solidFill>
              <a:srgbClr val="ED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10314" y="6608062"/>
            <a:ext cx="8721090" cy="13970"/>
          </a:xfrm>
          <a:custGeom>
            <a:avLst/>
            <a:gdLst/>
            <a:ahLst/>
            <a:cxnLst/>
            <a:rect l="l" t="t" r="r" b="b"/>
            <a:pathLst>
              <a:path w="8721090" h="13970">
                <a:moveTo>
                  <a:pt x="0" y="0"/>
                </a:moveTo>
                <a:lnTo>
                  <a:pt x="8720960" y="13652"/>
                </a:lnTo>
              </a:path>
            </a:pathLst>
          </a:custGeom>
          <a:ln w="18288">
            <a:solidFill>
              <a:srgbClr val="ED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77033" y="69037"/>
            <a:ext cx="6326505" cy="22834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810895" algn="just">
              <a:lnSpc>
                <a:spcPts val="4560"/>
              </a:lnSpc>
              <a:spcBef>
                <a:spcPts val="110"/>
              </a:spcBef>
            </a:pPr>
            <a:r>
              <a:rPr sz="4000" b="1" dirty="0">
                <a:solidFill>
                  <a:srgbClr val="756F6F"/>
                </a:solidFill>
                <a:latin typeface="Calibri"/>
                <a:cs typeface="Calibri"/>
              </a:rPr>
              <a:t>Согласитесь со</a:t>
            </a:r>
            <a:r>
              <a:rPr sz="4000" b="1" spc="-95" dirty="0">
                <a:solidFill>
                  <a:srgbClr val="756F6F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756F6F"/>
                </a:solidFill>
                <a:latin typeface="Calibri"/>
                <a:cs typeface="Calibri"/>
              </a:rPr>
              <a:t>мной.</a:t>
            </a:r>
            <a:endParaRPr sz="4000">
              <a:latin typeface="Calibri"/>
              <a:cs typeface="Calibri"/>
            </a:endParaRPr>
          </a:p>
          <a:p>
            <a:pPr marL="12700" marR="5080" indent="185420" algn="just">
              <a:lnSpc>
                <a:spcPct val="90000"/>
              </a:lnSpc>
              <a:spcBef>
                <a:spcPts val="240"/>
              </a:spcBef>
            </a:pPr>
            <a:r>
              <a:rPr sz="4000" b="1" dirty="0">
                <a:solidFill>
                  <a:srgbClr val="756F6F"/>
                </a:solidFill>
                <a:latin typeface="Calibri"/>
                <a:cs typeface="Calibri"/>
              </a:rPr>
              <a:t>Каждый из нас делает всё,  </a:t>
            </a:r>
            <a:r>
              <a:rPr sz="4000" b="1" spc="5" dirty="0">
                <a:solidFill>
                  <a:srgbClr val="756F6F"/>
                </a:solidFill>
                <a:latin typeface="Calibri"/>
                <a:cs typeface="Calibri"/>
              </a:rPr>
              <a:t>чтобы </a:t>
            </a:r>
            <a:r>
              <a:rPr sz="4000" b="1" dirty="0">
                <a:solidFill>
                  <a:srgbClr val="756F6F"/>
                </a:solidFill>
                <a:latin typeface="Calibri"/>
                <a:cs typeface="Calibri"/>
              </a:rPr>
              <a:t>была принята </a:t>
            </a:r>
            <a:r>
              <a:rPr sz="4000" b="1" spc="5" dirty="0">
                <a:solidFill>
                  <a:srgbClr val="E13A76"/>
                </a:solidFill>
                <a:latin typeface="Calibri"/>
                <a:cs typeface="Calibri"/>
              </a:rPr>
              <a:t>только  </a:t>
            </a:r>
            <a:r>
              <a:rPr sz="4000" b="1" spc="-5" dirty="0">
                <a:solidFill>
                  <a:srgbClr val="E13A76"/>
                </a:solidFill>
                <a:latin typeface="Calibri"/>
                <a:cs typeface="Calibri"/>
              </a:rPr>
              <a:t>наша </a:t>
            </a:r>
            <a:r>
              <a:rPr sz="4000" b="1" spc="5" dirty="0">
                <a:solidFill>
                  <a:srgbClr val="756F6F"/>
                </a:solidFill>
                <a:latin typeface="Calibri"/>
                <a:cs typeface="Calibri"/>
              </a:rPr>
              <a:t>точка зрения или</a:t>
            </a:r>
            <a:r>
              <a:rPr sz="4000" b="1" spc="-190" dirty="0">
                <a:solidFill>
                  <a:srgbClr val="756F6F"/>
                </a:solidFill>
                <a:latin typeface="Calibri"/>
                <a:cs typeface="Calibri"/>
              </a:rPr>
              <a:t> </a:t>
            </a:r>
            <a:r>
              <a:rPr sz="4000" b="1" spc="5" dirty="0">
                <a:solidFill>
                  <a:srgbClr val="756F6F"/>
                </a:solidFill>
                <a:latin typeface="Calibri"/>
                <a:cs typeface="Calibri"/>
              </a:rPr>
              <a:t>цель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10314" y="2410967"/>
            <a:ext cx="8721090" cy="13970"/>
          </a:xfrm>
          <a:custGeom>
            <a:avLst/>
            <a:gdLst/>
            <a:ahLst/>
            <a:cxnLst/>
            <a:rect l="l" t="t" r="r" b="b"/>
            <a:pathLst>
              <a:path w="8721090" h="13969">
                <a:moveTo>
                  <a:pt x="0" y="0"/>
                </a:moveTo>
                <a:lnTo>
                  <a:pt x="8720960" y="13589"/>
                </a:lnTo>
              </a:path>
            </a:pathLst>
          </a:custGeom>
          <a:ln w="18288">
            <a:solidFill>
              <a:srgbClr val="ED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0314" y="6608062"/>
            <a:ext cx="8721090" cy="13970"/>
          </a:xfrm>
          <a:custGeom>
            <a:avLst/>
            <a:gdLst/>
            <a:ahLst/>
            <a:cxnLst/>
            <a:rect l="l" t="t" r="r" b="b"/>
            <a:pathLst>
              <a:path w="8721090" h="13970">
                <a:moveTo>
                  <a:pt x="0" y="0"/>
                </a:moveTo>
                <a:lnTo>
                  <a:pt x="8720960" y="13652"/>
                </a:lnTo>
              </a:path>
            </a:pathLst>
          </a:custGeom>
          <a:ln w="18288">
            <a:solidFill>
              <a:srgbClr val="ED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2517648"/>
            <a:ext cx="9144000" cy="39959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93724" y="300989"/>
            <a:ext cx="6954520" cy="1734185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2065" marR="5080" indent="-635" algn="ctr">
              <a:lnSpc>
                <a:spcPts val="4320"/>
              </a:lnSpc>
              <a:spcBef>
                <a:spcPts val="650"/>
              </a:spcBef>
            </a:pPr>
            <a:r>
              <a:rPr sz="4000" dirty="0"/>
              <a:t>Поэтому давайте </a:t>
            </a:r>
            <a:r>
              <a:rPr sz="4000" spc="-5" dirty="0"/>
              <a:t>сначала  </a:t>
            </a:r>
            <a:r>
              <a:rPr sz="4000" dirty="0"/>
              <a:t>вместе разберемся, </a:t>
            </a:r>
            <a:r>
              <a:rPr sz="4000" dirty="0">
                <a:solidFill>
                  <a:srgbClr val="E13A76"/>
                </a:solidFill>
              </a:rPr>
              <a:t>в чём</a:t>
            </a:r>
            <a:r>
              <a:rPr sz="4000" spc="-150" dirty="0">
                <a:solidFill>
                  <a:srgbClr val="E13A76"/>
                </a:solidFill>
              </a:rPr>
              <a:t> </a:t>
            </a:r>
            <a:r>
              <a:rPr sz="4000" dirty="0">
                <a:solidFill>
                  <a:srgbClr val="E13A76"/>
                </a:solidFill>
              </a:rPr>
              <a:t>вина  </a:t>
            </a:r>
            <a:r>
              <a:rPr sz="4000" spc="5" dirty="0"/>
              <a:t>взрослых </a:t>
            </a:r>
            <a:r>
              <a:rPr sz="4000" spc="-5" dirty="0"/>
              <a:t>детей </a:t>
            </a:r>
            <a:r>
              <a:rPr sz="4000" spc="5" dirty="0"/>
              <a:t>в</a:t>
            </a:r>
            <a:r>
              <a:rPr sz="4000" spc="-114" dirty="0"/>
              <a:t> </a:t>
            </a:r>
            <a:r>
              <a:rPr sz="4000" spc="5" dirty="0"/>
              <a:t>конфликте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252984" y="2334767"/>
            <a:ext cx="2834640" cy="42641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83407" y="2959606"/>
            <a:ext cx="2194560" cy="38983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367271" y="2959606"/>
            <a:ext cx="2535936" cy="38039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44242" y="542620"/>
            <a:ext cx="5688965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000" dirty="0"/>
              <a:t>КОГДА </a:t>
            </a:r>
            <a:r>
              <a:rPr sz="4000" spc="5" dirty="0"/>
              <a:t>ВИНОВАТЫ</a:t>
            </a:r>
            <a:r>
              <a:rPr sz="4000" spc="-200" dirty="0"/>
              <a:t> </a:t>
            </a:r>
            <a:r>
              <a:rPr sz="4000" dirty="0">
                <a:solidFill>
                  <a:srgbClr val="E13A76"/>
                </a:solidFill>
              </a:rPr>
              <a:t>ДЕТИ</a:t>
            </a:r>
            <a:r>
              <a:rPr sz="4000" dirty="0"/>
              <a:t>?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1553336" y="1907870"/>
            <a:ext cx="6305550" cy="4050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720" algn="l"/>
              </a:tabLst>
            </a:pPr>
            <a:r>
              <a:rPr sz="2400" dirty="0">
                <a:latin typeface="Arial"/>
                <a:cs typeface="Arial"/>
              </a:rPr>
              <a:t>Ревность между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детьми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Wingdings"/>
              <a:buChar char=""/>
            </a:pPr>
            <a:endParaRPr sz="25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720" algn="l"/>
              </a:tabLst>
            </a:pPr>
            <a:r>
              <a:rPr sz="2400" dirty="0">
                <a:latin typeface="Arial"/>
                <a:cs typeface="Arial"/>
              </a:rPr>
              <a:t>Потребительское отношение к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родителям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Wingdings"/>
              <a:buChar char=""/>
            </a:pPr>
            <a:endParaRPr sz="25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"/>
              <a:tabLst>
                <a:tab pos="299720" algn="l"/>
              </a:tabLst>
            </a:pPr>
            <a:r>
              <a:rPr sz="2400" dirty="0">
                <a:latin typeface="Arial"/>
                <a:cs typeface="Arial"/>
              </a:rPr>
              <a:t>Критика со стороны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родителей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Wingdings"/>
              <a:buChar char=""/>
            </a:pPr>
            <a:endParaRPr sz="25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"/>
              <a:tabLst>
                <a:tab pos="299720" algn="l"/>
              </a:tabLst>
            </a:pPr>
            <a:r>
              <a:rPr sz="2400" spc="-5" dirty="0">
                <a:latin typeface="Arial"/>
                <a:cs typeface="Arial"/>
              </a:rPr>
              <a:t>Эгоизм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Wingdings"/>
              <a:buChar char=""/>
            </a:pPr>
            <a:endParaRPr sz="25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"/>
              <a:tabLst>
                <a:tab pos="299720" algn="l"/>
              </a:tabLst>
            </a:pPr>
            <a:r>
              <a:rPr sz="2400" spc="-5" dirty="0">
                <a:latin typeface="Arial"/>
                <a:cs typeface="Arial"/>
              </a:rPr>
              <a:t>Невнимание </a:t>
            </a:r>
            <a:r>
              <a:rPr sz="2400" dirty="0">
                <a:latin typeface="Arial"/>
                <a:cs typeface="Arial"/>
              </a:rPr>
              <a:t>к </a:t>
            </a:r>
            <a:r>
              <a:rPr sz="2400" spc="-5" dirty="0">
                <a:latin typeface="Arial"/>
                <a:cs typeface="Arial"/>
              </a:rPr>
              <a:t>потребностям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родителей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Wingdings"/>
              <a:buChar char=""/>
            </a:pPr>
            <a:endParaRPr sz="25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"/>
              <a:tabLst>
                <a:tab pos="299720" algn="l"/>
              </a:tabLst>
            </a:pPr>
            <a:r>
              <a:rPr sz="2400" spc="-5" dirty="0">
                <a:latin typeface="Arial"/>
                <a:cs typeface="Arial"/>
              </a:rPr>
              <a:t>Иждивенческое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поведение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04033" y="234518"/>
            <a:ext cx="599059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Мы </a:t>
            </a:r>
            <a:r>
              <a:rPr dirty="0">
                <a:solidFill>
                  <a:srgbClr val="E13A76"/>
                </a:solidFill>
              </a:rPr>
              <a:t>разобрали </a:t>
            </a:r>
            <a:r>
              <a:rPr dirty="0"/>
              <a:t>сегодня </a:t>
            </a:r>
            <a:r>
              <a:rPr spc="5" dirty="0"/>
              <a:t>уже,</a:t>
            </a:r>
            <a:r>
              <a:rPr spc="-110" dirty="0"/>
              <a:t> </a:t>
            </a:r>
            <a:r>
              <a:rPr dirty="0"/>
              <a:t>в  </a:t>
            </a:r>
            <a:r>
              <a:rPr spc="-5" dirty="0"/>
              <a:t>чём </a:t>
            </a:r>
            <a:r>
              <a:rPr dirty="0"/>
              <a:t>вина </a:t>
            </a:r>
            <a:r>
              <a:rPr spc="-5" dirty="0"/>
              <a:t>детей </a:t>
            </a:r>
            <a:r>
              <a:rPr dirty="0"/>
              <a:t>в</a:t>
            </a:r>
            <a:r>
              <a:rPr spc="-110" dirty="0"/>
              <a:t> </a:t>
            </a:r>
            <a:r>
              <a:rPr dirty="0"/>
              <a:t>конфликте.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56183" y="2040762"/>
            <a:ext cx="6630034" cy="440753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R="501015" algn="ctr">
              <a:lnSpc>
                <a:spcPct val="100000"/>
              </a:lnSpc>
              <a:spcBef>
                <a:spcPts val="90"/>
              </a:spcBef>
            </a:pPr>
            <a:r>
              <a:rPr sz="3200" b="1" u="heavy" spc="-5" dirty="0">
                <a:solidFill>
                  <a:srgbClr val="E13A76"/>
                </a:solidFill>
                <a:uFill>
                  <a:solidFill>
                    <a:srgbClr val="E13A76"/>
                  </a:solidFill>
                </a:uFill>
                <a:latin typeface="Calibri"/>
                <a:cs typeface="Calibri"/>
              </a:rPr>
              <a:t>А </a:t>
            </a:r>
            <a:r>
              <a:rPr sz="3200" b="1" u="heavy" spc="-10" dirty="0">
                <a:solidFill>
                  <a:srgbClr val="E13A76"/>
                </a:solidFill>
                <a:uFill>
                  <a:solidFill>
                    <a:srgbClr val="E13A76"/>
                  </a:solidFill>
                </a:uFill>
                <a:latin typeface="Calibri"/>
                <a:cs typeface="Calibri"/>
              </a:rPr>
              <a:t>родители?</a:t>
            </a:r>
            <a:endParaRPr sz="3200">
              <a:latin typeface="Calibri"/>
              <a:cs typeface="Calibri"/>
            </a:endParaRPr>
          </a:p>
          <a:p>
            <a:pPr marR="499745" algn="ctr">
              <a:lnSpc>
                <a:spcPct val="100000"/>
              </a:lnSpc>
              <a:spcBef>
                <a:spcPts val="2365"/>
              </a:spcBef>
            </a:pPr>
            <a:r>
              <a:rPr sz="2400" dirty="0">
                <a:solidFill>
                  <a:srgbClr val="161515"/>
                </a:solidFill>
                <a:latin typeface="Calibri"/>
                <a:cs typeface="Calibri"/>
              </a:rPr>
              <a:t>В чём </a:t>
            </a:r>
            <a:r>
              <a:rPr sz="2400" spc="-5" dirty="0">
                <a:solidFill>
                  <a:srgbClr val="161515"/>
                </a:solidFill>
                <a:latin typeface="Calibri"/>
                <a:cs typeface="Calibri"/>
              </a:rPr>
              <a:t>они</a:t>
            </a:r>
            <a:r>
              <a:rPr sz="2400" spc="-40" dirty="0">
                <a:solidFill>
                  <a:srgbClr val="161515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61515"/>
                </a:solidFill>
                <a:latin typeface="Calibri"/>
                <a:cs typeface="Calibri"/>
              </a:rPr>
              <a:t>виноваты?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50">
              <a:latin typeface="Calibri"/>
              <a:cs typeface="Calibri"/>
            </a:endParaRPr>
          </a:p>
          <a:p>
            <a:pPr marR="492125" algn="ctr">
              <a:lnSpc>
                <a:spcPct val="100000"/>
              </a:lnSpc>
            </a:pPr>
            <a:r>
              <a:rPr sz="2400" dirty="0">
                <a:solidFill>
                  <a:srgbClr val="161515"/>
                </a:solidFill>
                <a:latin typeface="Calibri"/>
                <a:cs typeface="Calibri"/>
              </a:rPr>
              <a:t>И бывают </a:t>
            </a:r>
            <a:r>
              <a:rPr sz="2400" spc="-5" dirty="0">
                <a:solidFill>
                  <a:srgbClr val="161515"/>
                </a:solidFill>
                <a:latin typeface="Calibri"/>
                <a:cs typeface="Calibri"/>
              </a:rPr>
              <a:t>они </a:t>
            </a:r>
            <a:r>
              <a:rPr sz="2400" dirty="0">
                <a:solidFill>
                  <a:srgbClr val="161515"/>
                </a:solidFill>
                <a:latin typeface="Calibri"/>
                <a:cs typeface="Calibri"/>
              </a:rPr>
              <a:t>виноваты или</a:t>
            </a:r>
            <a:r>
              <a:rPr sz="2400" spc="-25" dirty="0">
                <a:solidFill>
                  <a:srgbClr val="16151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61515"/>
                </a:solidFill>
                <a:latin typeface="Calibri"/>
                <a:cs typeface="Calibri"/>
              </a:rPr>
              <a:t>нет?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50">
              <a:latin typeface="Calibri"/>
              <a:cs typeface="Calibri"/>
            </a:endParaRPr>
          </a:p>
          <a:p>
            <a:pPr marR="499745" algn="ctr">
              <a:lnSpc>
                <a:spcPts val="2735"/>
              </a:lnSpc>
            </a:pPr>
            <a:r>
              <a:rPr sz="2400" spc="-5" dirty="0">
                <a:solidFill>
                  <a:srgbClr val="161515"/>
                </a:solidFill>
                <a:latin typeface="Calibri"/>
                <a:cs typeface="Calibri"/>
              </a:rPr>
              <a:t>Как </a:t>
            </a:r>
            <a:r>
              <a:rPr sz="2400" dirty="0">
                <a:solidFill>
                  <a:srgbClr val="161515"/>
                </a:solidFill>
                <a:latin typeface="Calibri"/>
                <a:cs typeface="Calibri"/>
              </a:rPr>
              <a:t>вы</a:t>
            </a:r>
            <a:r>
              <a:rPr sz="2400" spc="-15" dirty="0">
                <a:solidFill>
                  <a:srgbClr val="161515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61515"/>
                </a:solidFill>
                <a:latin typeface="Calibri"/>
                <a:cs typeface="Calibri"/>
              </a:rPr>
              <a:t>думаете?</a:t>
            </a:r>
            <a:endParaRPr sz="2400">
              <a:latin typeface="Calibri"/>
              <a:cs typeface="Calibri"/>
            </a:endParaRPr>
          </a:p>
          <a:p>
            <a:pPr marR="502920" algn="ctr">
              <a:lnSpc>
                <a:spcPts val="2735"/>
              </a:lnSpc>
            </a:pPr>
            <a:r>
              <a:rPr sz="2400" spc="-10" dirty="0">
                <a:solidFill>
                  <a:srgbClr val="161515"/>
                </a:solidFill>
                <a:latin typeface="Calibri"/>
                <a:cs typeface="Calibri"/>
              </a:rPr>
              <a:t>(Здесь </a:t>
            </a:r>
            <a:r>
              <a:rPr sz="2400" spc="-5" dirty="0">
                <a:solidFill>
                  <a:srgbClr val="161515"/>
                </a:solidFill>
                <a:latin typeface="Calibri"/>
                <a:cs typeface="Calibri"/>
              </a:rPr>
              <a:t>можно вспомнить свой </a:t>
            </a:r>
            <a:r>
              <a:rPr sz="2400" dirty="0">
                <a:solidFill>
                  <a:srgbClr val="161515"/>
                </a:solidFill>
                <a:latin typeface="Calibri"/>
                <a:cs typeface="Calibri"/>
              </a:rPr>
              <a:t>прошлый</a:t>
            </a:r>
            <a:r>
              <a:rPr sz="2400" spc="-45" dirty="0">
                <a:solidFill>
                  <a:srgbClr val="161515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61515"/>
                </a:solidFill>
                <a:latin typeface="Calibri"/>
                <a:cs typeface="Calibri"/>
              </a:rPr>
              <a:t>опыт).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>
              <a:latin typeface="Calibri"/>
              <a:cs typeface="Calibri"/>
            </a:endParaRPr>
          </a:p>
          <a:p>
            <a:pPr marL="119380" algn="ctr">
              <a:lnSpc>
                <a:spcPct val="100000"/>
              </a:lnSpc>
              <a:spcBef>
                <a:spcPts val="1970"/>
              </a:spcBef>
            </a:pPr>
            <a:r>
              <a:rPr sz="2100" dirty="0">
                <a:latin typeface="Calibri"/>
                <a:cs typeface="Calibri"/>
              </a:rPr>
              <a:t>Просьба проявить активность </a:t>
            </a:r>
            <a:r>
              <a:rPr sz="2100" spc="5" dirty="0">
                <a:latin typeface="Calibri"/>
                <a:cs typeface="Calibri"/>
              </a:rPr>
              <a:t>и </a:t>
            </a:r>
            <a:r>
              <a:rPr sz="2100" dirty="0">
                <a:latin typeface="Calibri"/>
                <a:cs typeface="Calibri"/>
              </a:rPr>
              <a:t>писать </a:t>
            </a:r>
            <a:r>
              <a:rPr sz="2100" spc="5" dirty="0">
                <a:latin typeface="Calibri"/>
                <a:cs typeface="Calibri"/>
              </a:rPr>
              <a:t>в</a:t>
            </a:r>
            <a:r>
              <a:rPr sz="2100" spc="-2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чат,</a:t>
            </a:r>
            <a:endParaRPr sz="2100">
              <a:latin typeface="Calibri"/>
              <a:cs typeface="Calibri"/>
            </a:endParaRPr>
          </a:p>
          <a:p>
            <a:pPr marL="120014" algn="ctr">
              <a:lnSpc>
                <a:spcPct val="100000"/>
              </a:lnSpc>
            </a:pPr>
            <a:r>
              <a:rPr sz="2100" dirty="0">
                <a:latin typeface="Calibri"/>
                <a:cs typeface="Calibri"/>
              </a:rPr>
              <a:t>чтобы </a:t>
            </a:r>
            <a:r>
              <a:rPr sz="2100" spc="5" dirty="0">
                <a:latin typeface="Calibri"/>
                <a:cs typeface="Calibri"/>
              </a:rPr>
              <a:t>у </a:t>
            </a:r>
            <a:r>
              <a:rPr sz="2100" dirty="0">
                <a:latin typeface="Calibri"/>
                <a:cs typeface="Calibri"/>
              </a:rPr>
              <a:t>нас </a:t>
            </a:r>
            <a:r>
              <a:rPr sz="2100" spc="5" dirty="0">
                <a:latin typeface="Calibri"/>
                <a:cs typeface="Calibri"/>
              </a:rPr>
              <a:t>с вами было живое общение с</a:t>
            </a:r>
            <a:r>
              <a:rPr sz="2100" spc="-26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обязательной</a:t>
            </a:r>
            <a:endParaRPr sz="2100">
              <a:latin typeface="Calibri"/>
              <a:cs typeface="Calibri"/>
            </a:endParaRPr>
          </a:p>
          <a:p>
            <a:pPr marL="123825" algn="ctr">
              <a:lnSpc>
                <a:spcPct val="100000"/>
              </a:lnSpc>
              <a:spcBef>
                <a:spcPts val="5"/>
              </a:spcBef>
            </a:pPr>
            <a:r>
              <a:rPr sz="2100" dirty="0">
                <a:latin typeface="Calibri"/>
                <a:cs typeface="Calibri"/>
              </a:rPr>
              <a:t>обратной</a:t>
            </a:r>
            <a:r>
              <a:rPr sz="2100" spc="-40" dirty="0">
                <a:latin typeface="Calibri"/>
                <a:cs typeface="Calibri"/>
              </a:rPr>
              <a:t> </a:t>
            </a:r>
            <a:r>
              <a:rPr sz="2100" spc="5" dirty="0">
                <a:latin typeface="Calibri"/>
                <a:cs typeface="Calibri"/>
              </a:rPr>
              <a:t>связью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2193925" marR="5080" indent="-737870">
              <a:lnSpc>
                <a:spcPts val="4320"/>
              </a:lnSpc>
              <a:spcBef>
                <a:spcPts val="655"/>
              </a:spcBef>
            </a:pPr>
            <a:r>
              <a:rPr sz="4000" dirty="0"/>
              <a:t>КОГДА</a:t>
            </a:r>
            <a:r>
              <a:rPr sz="4000" spc="-100" dirty="0"/>
              <a:t> </a:t>
            </a:r>
            <a:r>
              <a:rPr sz="4000" spc="5" dirty="0"/>
              <a:t>ВИНОВАТЫ  </a:t>
            </a:r>
            <a:r>
              <a:rPr sz="4000" dirty="0">
                <a:solidFill>
                  <a:srgbClr val="E13A76"/>
                </a:solidFill>
              </a:rPr>
              <a:t>РОДИТЕЛИ</a:t>
            </a:r>
            <a:r>
              <a:rPr sz="4000" dirty="0"/>
              <a:t>?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4507991" y="1530096"/>
            <a:ext cx="4636008" cy="30906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38656" y="2129789"/>
            <a:ext cx="3695065" cy="398843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90"/>
              </a:spcBef>
              <a:buFont typeface="Wingdings"/>
              <a:buChar char=""/>
              <a:tabLst>
                <a:tab pos="299720" algn="l"/>
              </a:tabLst>
            </a:pPr>
            <a:r>
              <a:rPr sz="2000" spc="-15" dirty="0">
                <a:latin typeface="Arial"/>
                <a:cs typeface="Arial"/>
              </a:rPr>
              <a:t>Развод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Wingdings"/>
              <a:buChar char=""/>
            </a:pPr>
            <a:endParaRPr sz="205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"/>
              <a:tabLst>
                <a:tab pos="299720" algn="l"/>
              </a:tabLst>
            </a:pPr>
            <a:r>
              <a:rPr sz="2000" spc="-10" dirty="0">
                <a:latin typeface="Arial"/>
                <a:cs typeface="Arial"/>
              </a:rPr>
              <a:t>Воспитание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Wingdings"/>
              <a:buChar char=""/>
            </a:pPr>
            <a:endParaRPr sz="205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"/>
              <a:tabLst>
                <a:tab pos="299720" algn="l"/>
              </a:tabLst>
            </a:pPr>
            <a:r>
              <a:rPr sz="2000" spc="-15" dirty="0">
                <a:latin typeface="Arial"/>
                <a:cs typeface="Arial"/>
              </a:rPr>
              <a:t>Контроль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Wingdings"/>
              <a:buChar char=""/>
            </a:pPr>
            <a:endParaRPr sz="205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Font typeface="Wingdings"/>
              <a:buChar char=""/>
              <a:tabLst>
                <a:tab pos="299720" algn="l"/>
              </a:tabLst>
            </a:pPr>
            <a:r>
              <a:rPr sz="2000" spc="-10" dirty="0">
                <a:latin typeface="Arial"/>
                <a:cs typeface="Arial"/>
              </a:rPr>
              <a:t>Деньги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Wingdings"/>
              <a:buChar char=""/>
            </a:pPr>
            <a:endParaRPr sz="205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Font typeface="Wingdings"/>
              <a:buChar char=""/>
              <a:tabLst>
                <a:tab pos="299720" algn="l"/>
              </a:tabLst>
            </a:pPr>
            <a:r>
              <a:rPr sz="2000" spc="-10" dirty="0">
                <a:latin typeface="Arial"/>
                <a:cs typeface="Arial"/>
              </a:rPr>
              <a:t>Гиперопека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Wingdings"/>
              <a:buChar char=""/>
            </a:pPr>
            <a:endParaRPr sz="205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Font typeface="Wingdings"/>
              <a:buChar char=""/>
              <a:tabLst>
                <a:tab pos="299720" algn="l"/>
              </a:tabLst>
            </a:pPr>
            <a:r>
              <a:rPr sz="2000" spc="-5" dirty="0">
                <a:latin typeface="Arial"/>
                <a:cs typeface="Arial"/>
              </a:rPr>
              <a:t>Участие в </a:t>
            </a:r>
            <a:r>
              <a:rPr sz="2000" spc="-15" dirty="0">
                <a:latin typeface="Arial"/>
                <a:cs typeface="Arial"/>
              </a:rPr>
              <a:t>делах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семье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Wingdings"/>
              <a:buChar char=""/>
            </a:pPr>
            <a:endParaRPr sz="205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Font typeface="Wingdings"/>
              <a:buChar char=""/>
              <a:tabLst>
                <a:tab pos="299720" algn="l"/>
              </a:tabLst>
            </a:pPr>
            <a:r>
              <a:rPr sz="2000" spc="-10" dirty="0">
                <a:latin typeface="Arial"/>
                <a:cs typeface="Arial"/>
              </a:rPr>
              <a:t>Невнимание </a:t>
            </a:r>
            <a:r>
              <a:rPr sz="2000" spc="-5" dirty="0">
                <a:latin typeface="Arial"/>
                <a:cs typeface="Arial"/>
              </a:rPr>
              <a:t>к </a:t>
            </a:r>
            <a:r>
              <a:rPr sz="2000" spc="-20" dirty="0">
                <a:latin typeface="Arial"/>
                <a:cs typeface="Arial"/>
              </a:rPr>
              <a:t>нуждам</a:t>
            </a:r>
            <a:r>
              <a:rPr sz="2000" spc="55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детей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55875" y="395731"/>
            <a:ext cx="5050790" cy="1310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400"/>
              </a:lnSpc>
              <a:spcBef>
                <a:spcPts val="95"/>
              </a:spcBef>
            </a:pPr>
            <a:r>
              <a:rPr sz="2800" b="1" dirty="0">
                <a:solidFill>
                  <a:srgbClr val="161515"/>
                </a:solidFill>
                <a:latin typeface="Calibri"/>
                <a:cs typeface="Calibri"/>
              </a:rPr>
              <a:t>А </a:t>
            </a:r>
            <a:r>
              <a:rPr sz="2800" b="1" spc="-5" dirty="0">
                <a:solidFill>
                  <a:srgbClr val="161515"/>
                </a:solidFill>
                <a:latin typeface="Calibri"/>
                <a:cs typeface="Calibri"/>
              </a:rPr>
              <a:t>может быть </a:t>
            </a:r>
            <a:r>
              <a:rPr sz="2800" b="1" dirty="0">
                <a:solidFill>
                  <a:srgbClr val="161515"/>
                </a:solidFill>
                <a:latin typeface="Calibri"/>
                <a:cs typeface="Calibri"/>
              </a:rPr>
              <a:t>, что конфликты</a:t>
            </a:r>
            <a:r>
              <a:rPr sz="2800" b="1" spc="-110" dirty="0">
                <a:solidFill>
                  <a:srgbClr val="161515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161515"/>
                </a:solidFill>
                <a:latin typeface="Calibri"/>
                <a:cs typeface="Calibri"/>
              </a:rPr>
              <a:t>и  стрессы зависят от той, </a:t>
            </a:r>
            <a:r>
              <a:rPr sz="2800" b="1" spc="5" dirty="0">
                <a:solidFill>
                  <a:srgbClr val="161515"/>
                </a:solidFill>
                <a:latin typeface="Calibri"/>
                <a:cs typeface="Calibri"/>
              </a:rPr>
              <a:t>и </a:t>
            </a:r>
            <a:r>
              <a:rPr sz="2800" b="1" spc="-5" dirty="0">
                <a:solidFill>
                  <a:srgbClr val="161515"/>
                </a:solidFill>
                <a:latin typeface="Calibri"/>
                <a:cs typeface="Calibri"/>
              </a:rPr>
              <a:t>другой  </a:t>
            </a:r>
            <a:r>
              <a:rPr sz="2800" b="1" dirty="0">
                <a:solidFill>
                  <a:srgbClr val="161515"/>
                </a:solidFill>
                <a:latin typeface="Calibri"/>
                <a:cs typeface="Calibri"/>
              </a:rPr>
              <a:t>стороны?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55875" y="2224867"/>
            <a:ext cx="53435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161515"/>
                </a:solidFill>
              </a:rPr>
              <a:t>Давайте </a:t>
            </a:r>
            <a:r>
              <a:rPr dirty="0">
                <a:solidFill>
                  <a:srgbClr val="161515"/>
                </a:solidFill>
              </a:rPr>
              <a:t>вместе</a:t>
            </a:r>
            <a:r>
              <a:rPr spc="-70" dirty="0">
                <a:solidFill>
                  <a:srgbClr val="161515"/>
                </a:solidFill>
              </a:rPr>
              <a:t> </a:t>
            </a:r>
            <a:r>
              <a:rPr spc="-5" dirty="0">
                <a:solidFill>
                  <a:srgbClr val="161515"/>
                </a:solidFill>
              </a:rPr>
              <a:t>подумаем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62786" y="3459556"/>
            <a:ext cx="5085080" cy="2515235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663064" marR="5080" indent="-323850">
              <a:lnSpc>
                <a:spcPts val="3890"/>
              </a:lnSpc>
              <a:spcBef>
                <a:spcPts val="590"/>
              </a:spcBef>
            </a:pPr>
            <a:r>
              <a:rPr sz="3600" b="1" spc="-5" dirty="0">
                <a:solidFill>
                  <a:srgbClr val="756F6F"/>
                </a:solidFill>
                <a:latin typeface="Calibri"/>
                <a:cs typeface="Calibri"/>
              </a:rPr>
              <a:t>КОГДА ВИНОВАТЫ  </a:t>
            </a:r>
            <a:r>
              <a:rPr sz="3600" b="1" spc="-10" dirty="0">
                <a:solidFill>
                  <a:srgbClr val="E13A76"/>
                </a:solidFill>
                <a:latin typeface="Calibri"/>
                <a:cs typeface="Calibri"/>
              </a:rPr>
              <a:t>ОБЕ </a:t>
            </a:r>
            <a:r>
              <a:rPr sz="3600" b="1" spc="-5" dirty="0">
                <a:solidFill>
                  <a:srgbClr val="E13A76"/>
                </a:solidFill>
                <a:latin typeface="Calibri"/>
                <a:cs typeface="Calibri"/>
              </a:rPr>
              <a:t>СТОРОНЫ</a:t>
            </a:r>
            <a:r>
              <a:rPr sz="3600" b="1" spc="-5" dirty="0">
                <a:solidFill>
                  <a:srgbClr val="756F6F"/>
                </a:solidFill>
                <a:latin typeface="Calibri"/>
                <a:cs typeface="Calibri"/>
              </a:rPr>
              <a:t>?</a:t>
            </a:r>
            <a:endParaRPr sz="3600">
              <a:latin typeface="Calibri"/>
              <a:cs typeface="Calibri"/>
            </a:endParaRPr>
          </a:p>
          <a:p>
            <a:pPr marL="430530" indent="-418465">
              <a:lnSpc>
                <a:spcPct val="100000"/>
              </a:lnSpc>
              <a:spcBef>
                <a:spcPts val="530"/>
              </a:spcBef>
              <a:buChar char="●"/>
              <a:tabLst>
                <a:tab pos="430530" algn="l"/>
                <a:tab pos="431165" algn="l"/>
              </a:tabLst>
            </a:pPr>
            <a:r>
              <a:rPr sz="3000" spc="-5" dirty="0">
                <a:latin typeface="Calibri"/>
                <a:cs typeface="Calibri"/>
              </a:rPr>
              <a:t>Недосказанность</a:t>
            </a:r>
            <a:endParaRPr sz="3000">
              <a:latin typeface="Calibri"/>
              <a:cs typeface="Calibri"/>
            </a:endParaRPr>
          </a:p>
          <a:p>
            <a:pPr marL="430530" indent="-418465">
              <a:lnSpc>
                <a:spcPct val="100000"/>
              </a:lnSpc>
              <a:buChar char="●"/>
              <a:tabLst>
                <a:tab pos="430530" algn="l"/>
                <a:tab pos="431165" algn="l"/>
              </a:tabLst>
            </a:pPr>
            <a:r>
              <a:rPr sz="3000" dirty="0">
                <a:latin typeface="Calibri"/>
                <a:cs typeface="Calibri"/>
              </a:rPr>
              <a:t>Невнимание друг к</a:t>
            </a:r>
            <a:r>
              <a:rPr sz="3000" spc="-10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другу</a:t>
            </a:r>
            <a:endParaRPr sz="3000">
              <a:latin typeface="Calibri"/>
              <a:cs typeface="Calibri"/>
            </a:endParaRPr>
          </a:p>
          <a:p>
            <a:pPr marL="430530" indent="-418465">
              <a:lnSpc>
                <a:spcPct val="100000"/>
              </a:lnSpc>
              <a:buChar char="●"/>
              <a:tabLst>
                <a:tab pos="430530" algn="l"/>
                <a:tab pos="431165" algn="l"/>
              </a:tabLst>
            </a:pPr>
            <a:r>
              <a:rPr sz="3000" spc="-5" dirty="0">
                <a:latin typeface="Calibri"/>
                <a:cs typeface="Calibri"/>
              </a:rPr>
              <a:t>Непонимание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56107" rIns="0" bIns="0" rtlCol="0">
            <a:spAutoFit/>
          </a:bodyPr>
          <a:lstStyle/>
          <a:p>
            <a:pPr marL="1075055" marR="5080">
              <a:lnSpc>
                <a:spcPts val="2660"/>
              </a:lnSpc>
              <a:spcBef>
                <a:spcPts val="565"/>
              </a:spcBef>
            </a:pPr>
            <a:r>
              <a:rPr sz="2600" spc="-10" dirty="0">
                <a:solidFill>
                  <a:srgbClr val="E13A76"/>
                </a:solidFill>
              </a:rPr>
              <a:t>РОДИТЕЛИ </a:t>
            </a:r>
            <a:r>
              <a:rPr sz="2400" dirty="0"/>
              <a:t>ИЩУТ </a:t>
            </a:r>
            <a:r>
              <a:rPr sz="2400" spc="-5" dirty="0"/>
              <a:t>ДОКАЗАТЕЛЬСТВА СВОЕЙ  </a:t>
            </a:r>
            <a:r>
              <a:rPr sz="2400" dirty="0"/>
              <a:t>ПРАВОТЫ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2003805" y="1554302"/>
            <a:ext cx="5030470" cy="755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995"/>
              </a:lnSpc>
              <a:spcBef>
                <a:spcPts val="95"/>
              </a:spcBef>
            </a:pPr>
            <a:r>
              <a:rPr sz="2600" b="1" spc="-5" dirty="0">
                <a:solidFill>
                  <a:srgbClr val="E13A76"/>
                </a:solidFill>
                <a:latin typeface="Calibri"/>
                <a:cs typeface="Calibri"/>
              </a:rPr>
              <a:t>ДЕТИ </a:t>
            </a:r>
            <a:r>
              <a:rPr sz="2400" b="1" dirty="0">
                <a:solidFill>
                  <a:srgbClr val="756F6F"/>
                </a:solidFill>
                <a:latin typeface="Calibri"/>
                <a:cs typeface="Calibri"/>
              </a:rPr>
              <a:t>ИЩУТ ДОКАЗАТЕЛЬСТВА</a:t>
            </a:r>
            <a:r>
              <a:rPr sz="2400" b="1" spc="-95" dirty="0">
                <a:solidFill>
                  <a:srgbClr val="756F6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756F6F"/>
                </a:solidFill>
                <a:latin typeface="Calibri"/>
                <a:cs typeface="Calibri"/>
              </a:rPr>
              <a:t>ВИНЫ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755"/>
              </a:lnSpc>
            </a:pPr>
            <a:r>
              <a:rPr sz="2400" b="1" spc="-5" dirty="0">
                <a:solidFill>
                  <a:srgbClr val="756F6F"/>
                </a:solidFill>
                <a:latin typeface="Calibri"/>
                <a:cs typeface="Calibri"/>
              </a:rPr>
              <a:t>РОДИТЕЛЯ </a:t>
            </a:r>
            <a:r>
              <a:rPr sz="2400" b="1" dirty="0">
                <a:solidFill>
                  <a:srgbClr val="756F6F"/>
                </a:solidFill>
                <a:latin typeface="Calibri"/>
                <a:cs typeface="Calibri"/>
              </a:rPr>
              <a:t>В </a:t>
            </a:r>
            <a:r>
              <a:rPr sz="2400" b="1" spc="-5" dirty="0">
                <a:solidFill>
                  <a:srgbClr val="756F6F"/>
                </a:solidFill>
                <a:latin typeface="Calibri"/>
                <a:cs typeface="Calibri"/>
              </a:rPr>
              <a:t>СВОИХ</a:t>
            </a:r>
            <a:r>
              <a:rPr sz="2400" b="1" spc="-25" dirty="0">
                <a:solidFill>
                  <a:srgbClr val="756F6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756F6F"/>
                </a:solidFill>
                <a:latin typeface="Calibri"/>
                <a:cs typeface="Calibri"/>
              </a:rPr>
              <a:t>НЕУДАЧАХ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2843782"/>
            <a:ext cx="9144000" cy="40142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1427" y="2080716"/>
            <a:ext cx="7052945" cy="353822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299085" marR="292735" algn="ctr">
              <a:lnSpc>
                <a:spcPts val="3890"/>
              </a:lnSpc>
              <a:spcBef>
                <a:spcPts val="590"/>
              </a:spcBef>
            </a:pPr>
            <a:r>
              <a:rPr sz="3600" b="1" spc="-10" dirty="0">
                <a:solidFill>
                  <a:srgbClr val="756F6F"/>
                </a:solidFill>
                <a:latin typeface="Calibri"/>
                <a:cs typeface="Calibri"/>
              </a:rPr>
              <a:t>Что </a:t>
            </a:r>
            <a:r>
              <a:rPr sz="3600" b="1" dirty="0">
                <a:solidFill>
                  <a:srgbClr val="756F6F"/>
                </a:solidFill>
                <a:latin typeface="Calibri"/>
                <a:cs typeface="Calibri"/>
              </a:rPr>
              <a:t>вы ещё </a:t>
            </a:r>
            <a:r>
              <a:rPr sz="3600" b="1" spc="-5" dirty="0">
                <a:solidFill>
                  <a:srgbClr val="756F6F"/>
                </a:solidFill>
                <a:latin typeface="Calibri"/>
                <a:cs typeface="Calibri"/>
              </a:rPr>
              <a:t>можете добавить</a:t>
            </a:r>
            <a:r>
              <a:rPr sz="3600" b="1" spc="-95" dirty="0">
                <a:solidFill>
                  <a:srgbClr val="756F6F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756F6F"/>
                </a:solidFill>
                <a:latin typeface="Calibri"/>
                <a:cs typeface="Calibri"/>
              </a:rPr>
              <a:t>ко  </a:t>
            </a:r>
            <a:r>
              <a:rPr sz="3600" b="1" dirty="0">
                <a:solidFill>
                  <a:srgbClr val="756F6F"/>
                </a:solidFill>
                <a:latin typeface="Calibri"/>
                <a:cs typeface="Calibri"/>
              </a:rPr>
              <a:t>всему</a:t>
            </a:r>
            <a:r>
              <a:rPr sz="3600" b="1" spc="-35" dirty="0">
                <a:solidFill>
                  <a:srgbClr val="756F6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756F6F"/>
                </a:solidFill>
                <a:latin typeface="Calibri"/>
                <a:cs typeface="Calibri"/>
              </a:rPr>
              <a:t>перечисленному?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100">
              <a:latin typeface="Calibri"/>
              <a:cs typeface="Calibri"/>
            </a:endParaRPr>
          </a:p>
          <a:p>
            <a:pPr marL="12700" marR="5080" algn="ctr">
              <a:lnSpc>
                <a:spcPct val="90000"/>
              </a:lnSpc>
            </a:pPr>
            <a:r>
              <a:rPr sz="3600" b="1" spc="-5" dirty="0">
                <a:solidFill>
                  <a:srgbClr val="756F6F"/>
                </a:solidFill>
                <a:latin typeface="Calibri"/>
                <a:cs typeface="Calibri"/>
              </a:rPr>
              <a:t>Как </a:t>
            </a:r>
            <a:r>
              <a:rPr sz="3600" b="1" spc="-10" dirty="0">
                <a:solidFill>
                  <a:srgbClr val="756F6F"/>
                </a:solidFill>
                <a:latin typeface="Calibri"/>
                <a:cs typeface="Calibri"/>
              </a:rPr>
              <a:t>Вы </a:t>
            </a:r>
            <a:r>
              <a:rPr sz="3600" b="1" dirty="0">
                <a:solidFill>
                  <a:srgbClr val="756F6F"/>
                </a:solidFill>
                <a:latin typeface="Calibri"/>
                <a:cs typeface="Calibri"/>
              </a:rPr>
              <a:t>сами обычно реагируете</a:t>
            </a:r>
            <a:r>
              <a:rPr sz="3600" b="1" spc="-140" dirty="0">
                <a:solidFill>
                  <a:srgbClr val="756F6F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756F6F"/>
                </a:solidFill>
                <a:latin typeface="Calibri"/>
                <a:cs typeface="Calibri"/>
              </a:rPr>
              <a:t>на  эти </a:t>
            </a:r>
            <a:r>
              <a:rPr sz="3600" b="1" dirty="0">
                <a:solidFill>
                  <a:srgbClr val="756F6F"/>
                </a:solidFill>
                <a:latin typeface="Calibri"/>
                <a:cs typeface="Calibri"/>
              </a:rPr>
              <a:t>слова и </a:t>
            </a:r>
            <a:r>
              <a:rPr sz="3600" b="1" spc="-5" dirty="0">
                <a:solidFill>
                  <a:srgbClr val="756F6F"/>
                </a:solidFill>
                <a:latin typeface="Calibri"/>
                <a:cs typeface="Calibri"/>
              </a:rPr>
              <a:t>действия со стороны  </a:t>
            </a:r>
            <a:r>
              <a:rPr sz="3600" b="1" dirty="0">
                <a:solidFill>
                  <a:srgbClr val="756F6F"/>
                </a:solidFill>
                <a:latin typeface="Calibri"/>
                <a:cs typeface="Calibri"/>
              </a:rPr>
              <a:t>ваших взрослых детей,  родственников,</a:t>
            </a:r>
            <a:r>
              <a:rPr sz="3600" b="1" spc="-50" dirty="0">
                <a:solidFill>
                  <a:srgbClr val="756F6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756F6F"/>
                </a:solidFill>
                <a:latin typeface="Calibri"/>
                <a:cs typeface="Calibri"/>
              </a:rPr>
              <a:t>близких?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0709" rIns="0" bIns="0" rtlCol="0">
            <a:spAutoFit/>
          </a:bodyPr>
          <a:lstStyle/>
          <a:p>
            <a:pPr marL="1544955" marR="5080">
              <a:lnSpc>
                <a:spcPts val="3890"/>
              </a:lnSpc>
              <a:spcBef>
                <a:spcPts val="590"/>
              </a:spcBef>
            </a:pPr>
            <a:r>
              <a:rPr spc="-5" dirty="0"/>
              <a:t>СТАНЬТЕ </a:t>
            </a:r>
            <a:r>
              <a:rPr spc="-10" dirty="0"/>
              <a:t>ЧАСТЬЮ </a:t>
            </a:r>
            <a:r>
              <a:rPr spc="-5" dirty="0">
                <a:solidFill>
                  <a:srgbClr val="E13A76"/>
                </a:solidFill>
              </a:rPr>
              <a:t>РЕШЕНИЯ</a:t>
            </a:r>
            <a:r>
              <a:rPr spc="-5" dirty="0"/>
              <a:t>,  </a:t>
            </a:r>
            <a:r>
              <a:rPr dirty="0"/>
              <a:t>А НЕ </a:t>
            </a:r>
            <a:r>
              <a:rPr spc="-10" dirty="0"/>
              <a:t>ЧАСТЬЮ</a:t>
            </a:r>
            <a:r>
              <a:rPr spc="-25" dirty="0"/>
              <a:t> </a:t>
            </a:r>
            <a:r>
              <a:rPr spc="-5" dirty="0"/>
              <a:t>ПРОБЛЕМЫ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2630423"/>
            <a:ext cx="9144000" cy="42275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</TotalTime>
  <Words>221</Words>
  <Application>Microsoft Office PowerPoint</Application>
  <PresentationFormat>Экран (4:3)</PresentationFormat>
  <Paragraphs>60</Paragraphs>
  <Slides>11</Slides>
  <Notes>0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Wingdings</vt:lpstr>
      <vt:lpstr>Office Theme</vt:lpstr>
      <vt:lpstr>Презентация PowerPoint</vt:lpstr>
      <vt:lpstr>Конфликт – отсутствие согласия  между вами и вашим взрослым ребенком</vt:lpstr>
      <vt:lpstr>Презентация PowerPoint</vt:lpstr>
      <vt:lpstr>Поэтому давайте сначала  вместе разберемся, в чём вина  взрослых детей в конфликте</vt:lpstr>
      <vt:lpstr>КОГДА ВИНОВАТЫ ДЕТИ?</vt:lpstr>
      <vt:lpstr>Мы разобрали сегодня уже, в  чём вина детей в конфликте.</vt:lpstr>
      <vt:lpstr>КОГДА ВИНОВАТЫ  РОДИТЕЛИ?</vt:lpstr>
      <vt:lpstr>Давайте вместе подумаем</vt:lpstr>
      <vt:lpstr>РОДИТЕЛИ ИЩУТ ДОКАЗАТЕЛЬСТВА СВОЕЙ  ПРАВОТЫ</vt:lpstr>
      <vt:lpstr>Презентация PowerPoint</vt:lpstr>
      <vt:lpstr>СТАНЬТЕ ЧАСТЬЮ РЕШЕНИЯ,  А НЕ ЧАСТЬЮ ПРОБЛЕМЫ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 выйти из конфликта  со взрослыми детьми,  сохранив нервы и спокойствие?</dc:title>
  <dc:creator>Павел</dc:creator>
  <cp:lastModifiedBy>Khanvilkar</cp:lastModifiedBy>
  <cp:revision>2</cp:revision>
  <dcterms:created xsi:type="dcterms:W3CDTF">2021-01-24T08:08:40Z</dcterms:created>
  <dcterms:modified xsi:type="dcterms:W3CDTF">2021-01-27T11:06:53Z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2021-01-16T00:00:00Z</vt:filetime>
  </property>
  <property fmtid="{D5CDD505-2E9C-101B-9397-08002B2CF9AE}" pid="3" name="LastSaved">
    <vt:filetime>2021-01-24T00:00:00Z</vt:filetime>
  </property>
</Properties>
</file>